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0" r:id="rId5"/>
    <p:sldId id="264" r:id="rId6"/>
    <p:sldId id="261" r:id="rId7"/>
    <p:sldId id="257" r:id="rId8"/>
    <p:sldId id="262" r:id="rId9"/>
    <p:sldId id="263"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204" autoAdjust="0"/>
  </p:normalViewPr>
  <p:slideViewPr>
    <p:cSldViewPr>
      <p:cViewPr varScale="1">
        <p:scale>
          <a:sx n="62" d="100"/>
          <a:sy n="62" d="100"/>
        </p:scale>
        <p:origin x="-73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EFADCF38-3080-497C-943C-B0CD2A189FE7}" type="datetimeFigureOut">
              <a:rPr lang="en-CA" smtClean="0"/>
              <a:pPr/>
              <a:t>26/01/2011</a:t>
            </a:fld>
            <a:endParaRPr lang="en-CA"/>
          </a:p>
        </p:txBody>
      </p:sp>
      <p:sp>
        <p:nvSpPr>
          <p:cNvPr id="16" name="Slide Number Placeholder 15"/>
          <p:cNvSpPr>
            <a:spLocks noGrp="1"/>
          </p:cNvSpPr>
          <p:nvPr>
            <p:ph type="sldNum" sz="quarter" idx="11"/>
          </p:nvPr>
        </p:nvSpPr>
        <p:spPr/>
        <p:txBody>
          <a:bodyPr/>
          <a:lstStyle/>
          <a:p>
            <a:fld id="{18E431AC-1747-4CF9-AA16-15123470BF1D}" type="slidenum">
              <a:rPr lang="en-CA" smtClean="0"/>
              <a:pPr/>
              <a:t>‹#›</a:t>
            </a:fld>
            <a:endParaRPr lang="en-CA"/>
          </a:p>
        </p:txBody>
      </p:sp>
      <p:sp>
        <p:nvSpPr>
          <p:cNvPr id="17" name="Footer Placeholder 16"/>
          <p:cNvSpPr>
            <a:spLocks noGrp="1"/>
          </p:cNvSpPr>
          <p:nvPr>
            <p:ph type="ftr" sz="quarter" idx="12"/>
          </p:nvPr>
        </p:nvSpPr>
        <p:spPr/>
        <p:txBody>
          <a:bodyPr/>
          <a:lstStyle/>
          <a:p>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FADCF38-3080-497C-943C-B0CD2A189FE7}" type="datetimeFigureOut">
              <a:rPr lang="en-CA" smtClean="0"/>
              <a:pPr/>
              <a:t>26/01/2011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8E431AC-1747-4CF9-AA16-15123470BF1D}"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FADCF38-3080-497C-943C-B0CD2A189FE7}" type="datetimeFigureOut">
              <a:rPr lang="en-CA" smtClean="0"/>
              <a:pPr/>
              <a:t>26/01/2011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8E431AC-1747-4CF9-AA16-15123470BF1D}"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EFADCF38-3080-497C-943C-B0CD2A189FE7}" type="datetimeFigureOut">
              <a:rPr lang="en-CA" smtClean="0"/>
              <a:pPr/>
              <a:t>26/01/2011</a:t>
            </a:fld>
            <a:endParaRPr lang="en-CA"/>
          </a:p>
        </p:txBody>
      </p:sp>
      <p:sp>
        <p:nvSpPr>
          <p:cNvPr id="15" name="Slide Number Placeholder 14"/>
          <p:cNvSpPr>
            <a:spLocks noGrp="1"/>
          </p:cNvSpPr>
          <p:nvPr>
            <p:ph type="sldNum" sz="quarter" idx="15"/>
          </p:nvPr>
        </p:nvSpPr>
        <p:spPr/>
        <p:txBody>
          <a:bodyPr/>
          <a:lstStyle>
            <a:lvl1pPr algn="ctr">
              <a:defRPr/>
            </a:lvl1pPr>
          </a:lstStyle>
          <a:p>
            <a:fld id="{18E431AC-1747-4CF9-AA16-15123470BF1D}" type="slidenum">
              <a:rPr lang="en-CA" smtClean="0"/>
              <a:pPr/>
              <a:t>‹#›</a:t>
            </a:fld>
            <a:endParaRPr lang="en-CA"/>
          </a:p>
        </p:txBody>
      </p:sp>
      <p:sp>
        <p:nvSpPr>
          <p:cNvPr id="16" name="Footer Placeholder 15"/>
          <p:cNvSpPr>
            <a:spLocks noGrp="1"/>
          </p:cNvSpPr>
          <p:nvPr>
            <p:ph type="ftr" sz="quarter" idx="16"/>
          </p:nvPr>
        </p:nvSpPr>
        <p:spPr/>
        <p:txBody>
          <a:bodyPr/>
          <a:lstStyle/>
          <a:p>
            <a:endParaRPr lang="en-CA"/>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FADCF38-3080-497C-943C-B0CD2A189FE7}" type="datetimeFigureOut">
              <a:rPr lang="en-CA" smtClean="0"/>
              <a:pPr/>
              <a:t>26/01/2011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8E431AC-1747-4CF9-AA16-15123470BF1D}" type="slidenum">
              <a:rPr lang="en-CA" smtClean="0"/>
              <a:pPr/>
              <a:t>‹#›</a:t>
            </a:fld>
            <a:endParaRPr lang="en-CA"/>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FADCF38-3080-497C-943C-B0CD2A189FE7}" type="datetimeFigureOut">
              <a:rPr lang="en-CA" smtClean="0"/>
              <a:pPr/>
              <a:t>26/01/2011</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8E431AC-1747-4CF9-AA16-15123470BF1D}" type="slidenum">
              <a:rPr lang="en-CA" smtClean="0"/>
              <a:pPr/>
              <a:t>‹#›</a:t>
            </a:fld>
            <a:endParaRPr lang="en-CA"/>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18E431AC-1747-4CF9-AA16-15123470BF1D}" type="slidenum">
              <a:rPr lang="en-CA" smtClean="0"/>
              <a:pPr/>
              <a:t>‹#›</a:t>
            </a:fld>
            <a:endParaRPr lang="en-CA"/>
          </a:p>
        </p:txBody>
      </p:sp>
      <p:sp>
        <p:nvSpPr>
          <p:cNvPr id="8" name="Footer Placeholder 7"/>
          <p:cNvSpPr>
            <a:spLocks noGrp="1"/>
          </p:cNvSpPr>
          <p:nvPr>
            <p:ph type="ftr" sz="quarter" idx="11"/>
          </p:nvPr>
        </p:nvSpPr>
        <p:spPr/>
        <p:txBody>
          <a:bodyPr/>
          <a:lstStyle/>
          <a:p>
            <a:endParaRPr lang="en-CA"/>
          </a:p>
        </p:txBody>
      </p:sp>
      <p:sp>
        <p:nvSpPr>
          <p:cNvPr id="7" name="Date Placeholder 6"/>
          <p:cNvSpPr>
            <a:spLocks noGrp="1"/>
          </p:cNvSpPr>
          <p:nvPr>
            <p:ph type="dt" sz="half" idx="10"/>
          </p:nvPr>
        </p:nvSpPr>
        <p:spPr/>
        <p:txBody>
          <a:bodyPr/>
          <a:lstStyle/>
          <a:p>
            <a:fld id="{EFADCF38-3080-497C-943C-B0CD2A189FE7}" type="datetimeFigureOut">
              <a:rPr lang="en-CA" smtClean="0"/>
              <a:pPr/>
              <a:t>26/01/2011</a:t>
            </a:fld>
            <a:endParaRPr lang="en-CA"/>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FADCF38-3080-497C-943C-B0CD2A189FE7}" type="datetimeFigureOut">
              <a:rPr lang="en-CA" smtClean="0"/>
              <a:pPr/>
              <a:t>26/01/2011</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18E431AC-1747-4CF9-AA16-15123470BF1D}" type="slidenum">
              <a:rPr lang="en-CA" smtClean="0"/>
              <a:pPr/>
              <a:t>‹#›</a:t>
            </a:fld>
            <a:endParaRPr lang="en-CA"/>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ADCF38-3080-497C-943C-B0CD2A189FE7}" type="datetimeFigureOut">
              <a:rPr lang="en-CA" smtClean="0"/>
              <a:pPr/>
              <a:t>26/01/2011</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18E431AC-1747-4CF9-AA16-15123470BF1D}"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EFADCF38-3080-497C-943C-B0CD2A189FE7}" type="datetimeFigureOut">
              <a:rPr lang="en-CA" smtClean="0"/>
              <a:pPr/>
              <a:t>26/01/2011</a:t>
            </a:fld>
            <a:endParaRPr lang="en-CA"/>
          </a:p>
        </p:txBody>
      </p:sp>
      <p:sp>
        <p:nvSpPr>
          <p:cNvPr id="9" name="Slide Number Placeholder 8"/>
          <p:cNvSpPr>
            <a:spLocks noGrp="1"/>
          </p:cNvSpPr>
          <p:nvPr>
            <p:ph type="sldNum" sz="quarter" idx="15"/>
          </p:nvPr>
        </p:nvSpPr>
        <p:spPr/>
        <p:txBody>
          <a:bodyPr/>
          <a:lstStyle/>
          <a:p>
            <a:fld id="{18E431AC-1747-4CF9-AA16-15123470BF1D}" type="slidenum">
              <a:rPr lang="en-CA" smtClean="0"/>
              <a:pPr/>
              <a:t>‹#›</a:t>
            </a:fld>
            <a:endParaRPr lang="en-CA"/>
          </a:p>
        </p:txBody>
      </p:sp>
      <p:sp>
        <p:nvSpPr>
          <p:cNvPr id="10" name="Footer Placeholder 9"/>
          <p:cNvSpPr>
            <a:spLocks noGrp="1"/>
          </p:cNvSpPr>
          <p:nvPr>
            <p:ph type="ftr" sz="quarter" idx="16"/>
          </p:nvPr>
        </p:nvSpPr>
        <p:spPr/>
        <p:txBody>
          <a:bodyPr/>
          <a:lstStyle/>
          <a:p>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EFADCF38-3080-497C-943C-B0CD2A189FE7}" type="datetimeFigureOut">
              <a:rPr lang="en-CA" smtClean="0"/>
              <a:pPr/>
              <a:t>26/01/2011</a:t>
            </a:fld>
            <a:endParaRPr lang="en-CA"/>
          </a:p>
        </p:txBody>
      </p:sp>
      <p:sp>
        <p:nvSpPr>
          <p:cNvPr id="9" name="Slide Number Placeholder 8"/>
          <p:cNvSpPr>
            <a:spLocks noGrp="1"/>
          </p:cNvSpPr>
          <p:nvPr>
            <p:ph type="sldNum" sz="quarter" idx="11"/>
          </p:nvPr>
        </p:nvSpPr>
        <p:spPr/>
        <p:txBody>
          <a:bodyPr/>
          <a:lstStyle/>
          <a:p>
            <a:fld id="{18E431AC-1747-4CF9-AA16-15123470BF1D}" type="slidenum">
              <a:rPr lang="en-CA" smtClean="0"/>
              <a:pPr/>
              <a:t>‹#›</a:t>
            </a:fld>
            <a:endParaRPr lang="en-CA"/>
          </a:p>
        </p:txBody>
      </p:sp>
      <p:sp>
        <p:nvSpPr>
          <p:cNvPr id="10" name="Footer Placeholder 9"/>
          <p:cNvSpPr>
            <a:spLocks noGrp="1"/>
          </p:cNvSpPr>
          <p:nvPr>
            <p:ph type="ftr" sz="quarter" idx="12"/>
          </p:nvPr>
        </p:nvSpPr>
        <p:spPr/>
        <p:txBody>
          <a:bodyPr/>
          <a:lstStyle/>
          <a:p>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EFADCF38-3080-497C-943C-B0CD2A189FE7}" type="datetimeFigureOut">
              <a:rPr lang="en-CA" smtClean="0"/>
              <a:pPr/>
              <a:t>26/01/2011</a:t>
            </a:fld>
            <a:endParaRPr lang="en-CA"/>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CA"/>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18E431AC-1747-4CF9-AA16-15123470BF1D}" type="slidenum">
              <a:rPr lang="en-CA" smtClean="0"/>
              <a:pPr/>
              <a:t>‹#›</a:t>
            </a:fld>
            <a:endParaRPr lang="en-CA"/>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hyperlink" Target="http://www.shakespeares-globe.org/virtualtou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CA" dirty="0" smtClean="0"/>
              <a:t>A Brief History - the Rise of Theatre</a:t>
            </a:r>
          </a:p>
          <a:p>
            <a:endParaRPr lang="en-CA" dirty="0" smtClean="0"/>
          </a:p>
          <a:p>
            <a:r>
              <a:rPr lang="en-CA" dirty="0" smtClean="0"/>
              <a:t>LMAC</a:t>
            </a:r>
          </a:p>
          <a:p>
            <a:endParaRPr lang="en-CA" dirty="0" smtClean="0"/>
          </a:p>
          <a:p>
            <a:r>
              <a:rPr lang="en-CA" dirty="0" smtClean="0"/>
              <a:t>Mr. Wilson</a:t>
            </a:r>
            <a:endParaRPr lang="en-CA" dirty="0"/>
          </a:p>
        </p:txBody>
      </p:sp>
      <p:sp>
        <p:nvSpPr>
          <p:cNvPr id="2" name="Title 1"/>
          <p:cNvSpPr>
            <a:spLocks noGrp="1"/>
          </p:cNvSpPr>
          <p:nvPr>
            <p:ph type="ctrTitle"/>
          </p:nvPr>
        </p:nvSpPr>
        <p:spPr/>
        <p:txBody>
          <a:bodyPr/>
          <a:lstStyle/>
          <a:p>
            <a:r>
              <a:rPr lang="en-CA" sz="8800" dirty="0" smtClean="0"/>
              <a:t>Welcome to the Theatre</a:t>
            </a:r>
            <a:endParaRPr lang="en-CA" sz="8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4514850" y="404664"/>
            <a:ext cx="4629150" cy="5705475"/>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179512" y="404664"/>
            <a:ext cx="43434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1043608" y="188640"/>
            <a:ext cx="4032448" cy="6390043"/>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a:xfrm>
            <a:off x="5652120" y="457200"/>
            <a:ext cx="3110880" cy="1066800"/>
          </a:xfrm>
        </p:spPr>
        <p:txBody>
          <a:bodyPr>
            <a:noAutofit/>
          </a:bodyPr>
          <a:lstStyle/>
          <a:p>
            <a:r>
              <a:rPr lang="en-CA" sz="3200" dirty="0" smtClean="0"/>
              <a:t>The Conspiracy Theory!</a:t>
            </a:r>
            <a:endParaRPr lang="en-US" sz="3200" dirty="0"/>
          </a:p>
        </p:txBody>
      </p:sp>
      <p:sp>
        <p:nvSpPr>
          <p:cNvPr id="4" name="Content Placeholder 3"/>
          <p:cNvSpPr>
            <a:spLocks noGrp="1"/>
          </p:cNvSpPr>
          <p:nvPr>
            <p:ph sz="quarter" idx="1"/>
          </p:nvPr>
        </p:nvSpPr>
        <p:spPr>
          <a:xfrm>
            <a:off x="179512" y="3861048"/>
            <a:ext cx="1008112" cy="2258616"/>
          </a:xfrm>
        </p:spPr>
        <p:txBody>
          <a:bodyPr/>
          <a:lstStyle/>
          <a:p>
            <a:endParaRPr lang="en-US" dirty="0"/>
          </a:p>
        </p:txBody>
      </p:sp>
      <p:sp>
        <p:nvSpPr>
          <p:cNvPr id="5" name="Text Placeholder 4"/>
          <p:cNvSpPr>
            <a:spLocks noGrp="1"/>
          </p:cNvSpPr>
          <p:nvPr>
            <p:ph type="body" idx="2"/>
          </p:nvPr>
        </p:nvSpPr>
        <p:spPr>
          <a:xfrm>
            <a:off x="5652120" y="1600200"/>
            <a:ext cx="3113928" cy="4709120"/>
          </a:xfrm>
        </p:spPr>
        <p:txBody>
          <a:bodyPr/>
          <a:lstStyle/>
          <a:p>
            <a:pPr>
              <a:buFont typeface="Arial" pitchFamily="34" charset="0"/>
              <a:buChar char="•"/>
            </a:pPr>
            <a:r>
              <a:rPr lang="en-CA" dirty="0" smtClean="0"/>
              <a:t> It has been surmised that Shakespeare did not actually write this stuff…</a:t>
            </a:r>
          </a:p>
          <a:p>
            <a:pPr>
              <a:buFont typeface="Arial" pitchFamily="34" charset="0"/>
              <a:buChar char="•"/>
            </a:pPr>
            <a:r>
              <a:rPr lang="en-CA" dirty="0" smtClean="0"/>
              <a:t>Why? Because it was published 7 years after he died.</a:t>
            </a:r>
          </a:p>
          <a:p>
            <a:pPr>
              <a:buFont typeface="Arial" pitchFamily="34" charset="0"/>
              <a:buChar char="•"/>
            </a:pPr>
            <a:r>
              <a:rPr lang="en-CA" dirty="0" smtClean="0"/>
              <a:t>He did not go to school</a:t>
            </a:r>
          </a:p>
          <a:p>
            <a:pPr>
              <a:buFont typeface="Arial" pitchFamily="34" charset="0"/>
              <a:buChar char="•"/>
            </a:pPr>
            <a:r>
              <a:rPr lang="en-CA" dirty="0" smtClean="0"/>
              <a:t>He did not own a single book.</a:t>
            </a:r>
          </a:p>
          <a:p>
            <a:pPr>
              <a:buFont typeface="Arial" pitchFamily="34" charset="0"/>
              <a:buChar char="•"/>
            </a:pPr>
            <a:r>
              <a:rPr lang="en-CA" dirty="0" smtClean="0"/>
              <a:t>He was not that famous while he was alive!</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400" b="1" dirty="0" smtClean="0"/>
              <a:t>What’s the big deal about Willy?</a:t>
            </a:r>
            <a:endParaRPr lang="en-CA" sz="4400" b="1" dirty="0"/>
          </a:p>
        </p:txBody>
      </p:sp>
      <p:sp>
        <p:nvSpPr>
          <p:cNvPr id="3" name="Content Placeholder 2"/>
          <p:cNvSpPr>
            <a:spLocks noGrp="1"/>
          </p:cNvSpPr>
          <p:nvPr>
            <p:ph idx="1"/>
          </p:nvPr>
        </p:nvSpPr>
        <p:spPr/>
        <p:txBody>
          <a:bodyPr/>
          <a:lstStyle/>
          <a:p>
            <a:r>
              <a:rPr lang="en-CA" u="sng" dirty="0" smtClean="0"/>
              <a:t>Why exactly do people ALWAYS focus on Shakespeare</a:t>
            </a:r>
            <a:r>
              <a:rPr lang="en-CA" dirty="0" smtClean="0"/>
              <a:t>?</a:t>
            </a:r>
          </a:p>
          <a:p>
            <a:pPr lvl="1"/>
            <a:r>
              <a:rPr lang="en-CA" dirty="0" smtClean="0"/>
              <a:t>The stories are classic!</a:t>
            </a:r>
          </a:p>
          <a:p>
            <a:pPr lvl="1"/>
            <a:r>
              <a:rPr lang="en-CA" dirty="0" smtClean="0"/>
              <a:t>They pop up EVERYWHERE.</a:t>
            </a:r>
          </a:p>
          <a:p>
            <a:pPr lvl="1"/>
            <a:r>
              <a:rPr lang="en-CA" dirty="0" smtClean="0"/>
              <a:t>He has influenced just about every writer </a:t>
            </a:r>
            <a:r>
              <a:rPr lang="en-CA" dirty="0" smtClean="0"/>
              <a:t>/ actor who </a:t>
            </a:r>
            <a:r>
              <a:rPr lang="en-CA" dirty="0" smtClean="0"/>
              <a:t>has ever lived.</a:t>
            </a:r>
          </a:p>
          <a:p>
            <a:pPr lvl="1"/>
            <a:endParaRPr lang="en-CA" dirty="0" smtClean="0"/>
          </a:p>
          <a:p>
            <a:r>
              <a:rPr lang="en-CA" u="sng" dirty="0" smtClean="0"/>
              <a:t>Why do ADOLESCENTS have such a hard time studying Shakespeare</a:t>
            </a:r>
            <a:r>
              <a:rPr lang="en-CA" dirty="0" smtClean="0"/>
              <a:t>?</a:t>
            </a:r>
          </a:p>
          <a:p>
            <a:pPr lvl="1"/>
            <a:r>
              <a:rPr lang="en-CA" dirty="0" smtClean="0"/>
              <a:t>The language – it’s 400 years old</a:t>
            </a:r>
          </a:p>
          <a:p>
            <a:pPr lvl="1"/>
            <a:r>
              <a:rPr lang="en-CA" dirty="0" smtClean="0"/>
              <a:t>They tend not to see it as “Entertainment”</a:t>
            </a: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p:cTn id="11"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14"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2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 calcmode="lin" valueType="num">
                                      <p:cBhvr additive="base">
                                        <p:cTn id="2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8" presetClass="entr" presetSubtype="0" accel="100000"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 calcmode="lin" valueType="num">
                                      <p:cBhvr>
                                        <p:cTn id="34" dur="500" fill="hold"/>
                                        <p:tgtEl>
                                          <p:spTgt spid="3">
                                            <p:txEl>
                                              <p:pRg st="7" end="7"/>
                                            </p:txEl>
                                          </p:spTgt>
                                        </p:tgtEl>
                                        <p:attrNameLst>
                                          <p:attrName>ppt_w</p:attrName>
                                        </p:attrNameLst>
                                      </p:cBhvr>
                                      <p:tavLst>
                                        <p:tav tm="0">
                                          <p:val>
                                            <p:strVal val="#ppt_w*2.5"/>
                                          </p:val>
                                        </p:tav>
                                        <p:tav tm="100000">
                                          <p:val>
                                            <p:strVal val="#ppt_w"/>
                                          </p:val>
                                        </p:tav>
                                      </p:tavLst>
                                    </p:anim>
                                    <p:anim calcmode="lin" valueType="num">
                                      <p:cBhvr>
                                        <p:cTn id="35" dur="500" fill="hold"/>
                                        <p:tgtEl>
                                          <p:spTgt spid="3">
                                            <p:txEl>
                                              <p:pRg st="7" end="7"/>
                                            </p:txEl>
                                          </p:spTgt>
                                        </p:tgtEl>
                                        <p:attrNameLst>
                                          <p:attrName>ppt_h</p:attrName>
                                        </p:attrNameLst>
                                      </p:cBhvr>
                                      <p:tavLst>
                                        <p:tav tm="0">
                                          <p:val>
                                            <p:strVal val="#ppt_h*0.01"/>
                                          </p:val>
                                        </p:tav>
                                        <p:tav tm="100000">
                                          <p:val>
                                            <p:strVal val="#ppt_h"/>
                                          </p:val>
                                        </p:tav>
                                      </p:tavLst>
                                    </p:anim>
                                    <p:anim calcmode="lin" valueType="num">
                                      <p:cBhvr>
                                        <p:cTn id="36"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7" dur="500" fill="hold"/>
                                        <p:tgtEl>
                                          <p:spTgt spid="3">
                                            <p:txEl>
                                              <p:pRg st="7" end="7"/>
                                            </p:txEl>
                                          </p:spTgt>
                                        </p:tgtEl>
                                        <p:attrNameLst>
                                          <p:attrName>ppt_y</p:attrName>
                                        </p:attrNameLst>
                                      </p:cBhvr>
                                      <p:tavLst>
                                        <p:tav tm="0">
                                          <p:val>
                                            <p:strVal val="#ppt_h+1"/>
                                          </p:val>
                                        </p:tav>
                                        <p:tav tm="100000">
                                          <p:val>
                                            <p:strVal val="#ppt_y"/>
                                          </p:val>
                                        </p:tav>
                                      </p:tavLst>
                                    </p:anim>
                                    <p:animEffect transition="in" filter="fade">
                                      <p:cBhvr>
                                        <p:cTn id="3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7200" dirty="0" smtClean="0"/>
              <a:t>Your First Activity…</a:t>
            </a:r>
            <a:endParaRPr lang="en-US" sz="7200" dirty="0"/>
          </a:p>
        </p:txBody>
      </p:sp>
      <p:sp>
        <p:nvSpPr>
          <p:cNvPr id="5" name="Text Placeholder 4"/>
          <p:cNvSpPr>
            <a:spLocks noGrp="1"/>
          </p:cNvSpPr>
          <p:nvPr>
            <p:ph type="body" idx="1"/>
          </p:nvPr>
        </p:nvSpPr>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CA" dirty="0" smtClean="0"/>
              <a:t>In “Shakespearian English” (i.e.: lots of stereotypical description) describe what happened to you as you came to school this morning.</a:t>
            </a:r>
          </a:p>
          <a:p>
            <a:endParaRPr lang="en-CA" dirty="0" smtClean="0"/>
          </a:p>
          <a:p>
            <a:pPr lvl="1"/>
            <a:r>
              <a:rPr lang="en-CA" dirty="0" smtClean="0"/>
              <a:t>Proper language!</a:t>
            </a:r>
          </a:p>
          <a:p>
            <a:pPr lvl="1"/>
            <a:r>
              <a:rPr lang="en-CA" dirty="0" smtClean="0"/>
              <a:t>Blank Verse – IAMBIC PENTAMETER</a:t>
            </a:r>
          </a:p>
          <a:p>
            <a:pPr lvl="1"/>
            <a:r>
              <a:rPr lang="en-CA" dirty="0" smtClean="0"/>
              <a:t>Finish with a RHYMING </a:t>
            </a:r>
            <a:r>
              <a:rPr lang="en-CA" dirty="0" smtClean="0"/>
              <a:t>COUPLET</a:t>
            </a:r>
          </a:p>
          <a:p>
            <a:pPr lvl="1"/>
            <a:endParaRPr lang="en-CA" dirty="0" smtClean="0"/>
          </a:p>
          <a:p>
            <a:r>
              <a:rPr lang="en-US" dirty="0" smtClean="0"/>
              <a:t>Be prepared to  present your piece to the class!</a:t>
            </a:r>
            <a:endParaRPr lang="en-CA" dirty="0" smtClean="0"/>
          </a:p>
        </p:txBody>
      </p:sp>
      <p:sp>
        <p:nvSpPr>
          <p:cNvPr id="4" name="Title 3"/>
          <p:cNvSpPr>
            <a:spLocks noGrp="1"/>
          </p:cNvSpPr>
          <p:nvPr>
            <p:ph type="title"/>
          </p:nvPr>
        </p:nvSpPr>
        <p:spPr/>
        <p:txBody>
          <a:bodyPr>
            <a:noAutofit/>
          </a:bodyPr>
          <a:lstStyle/>
          <a:p>
            <a:r>
              <a:rPr lang="en-CA" sz="4800" b="1" dirty="0" smtClean="0"/>
              <a:t>Get a blank sheet of paper…</a:t>
            </a:r>
            <a:endParaRPr lang="en-US" sz="48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7200" b="1" dirty="0" smtClean="0"/>
              <a:t>The Playgoers…</a:t>
            </a:r>
            <a:endParaRPr lang="en-US" sz="7200" b="1" dirty="0"/>
          </a:p>
        </p:txBody>
      </p:sp>
      <p:sp>
        <p:nvSpPr>
          <p:cNvPr id="5" name="Text Placeholder 4"/>
          <p:cNvSpPr>
            <a:spLocks noGrp="1"/>
          </p:cNvSpPr>
          <p:nvPr>
            <p:ph type="body" idx="1"/>
          </p:nvPr>
        </p:nvSpPr>
        <p:spPr/>
        <p:txBody>
          <a:bodyPr/>
          <a:lstStyle/>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85000" lnSpcReduction="10000"/>
          </a:bodyPr>
          <a:lstStyle/>
          <a:p>
            <a:pPr marL="0" indent="0">
              <a:buNone/>
            </a:pPr>
            <a:r>
              <a:rPr lang="en-CA" sz="3000" b="1" dirty="0" smtClean="0"/>
              <a:t>“There </a:t>
            </a:r>
            <a:r>
              <a:rPr lang="en-CA" sz="3000" b="1" dirty="0" smtClean="0"/>
              <a:t>are separate galleries and there one stands more comfortably and moreover can sit, but one pays more for it. Thus anyone who remains on the level standing pays only one English penny: but if he wants to sit, he is let in at a farther door, and there he gives another penny. If he desires to sit on a cushion in the most comfortable place of all, where he not only sees everything well, but can also be seen then he gives yet another English penny at another door. And in the pauses of the comedy food and drink are carried round amongst the people and one can thus refresh himself at his own </a:t>
            </a:r>
            <a:r>
              <a:rPr lang="en-CA" sz="3000" b="1" dirty="0" smtClean="0"/>
              <a:t>cost”</a:t>
            </a:r>
          </a:p>
          <a:p>
            <a:pPr marL="0" indent="0">
              <a:buNone/>
            </a:pPr>
            <a:r>
              <a:rPr lang="en-US" sz="1100" dirty="0" smtClean="0"/>
              <a:t>http</a:t>
            </a:r>
            <a:r>
              <a:rPr lang="en-US" sz="1100" dirty="0" smtClean="0"/>
              <a:t>://www.globe-theatre.org.uk/globe-theatre-audience.htm</a:t>
            </a:r>
            <a:endParaRPr lang="en-US" sz="1100" dirty="0"/>
          </a:p>
        </p:txBody>
      </p:sp>
      <p:sp>
        <p:nvSpPr>
          <p:cNvPr id="4" name="Title 3"/>
          <p:cNvSpPr>
            <a:spLocks noGrp="1"/>
          </p:cNvSpPr>
          <p:nvPr>
            <p:ph type="title"/>
          </p:nvPr>
        </p:nvSpPr>
        <p:spPr/>
        <p:txBody>
          <a:bodyPr>
            <a:normAutofit/>
          </a:bodyPr>
          <a:lstStyle/>
          <a:p>
            <a:r>
              <a:rPr lang="en-US" sz="6600" b="1" dirty="0" smtClean="0"/>
              <a:t>The Box Office</a:t>
            </a:r>
            <a:endParaRPr lang="en-US" sz="66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CA" dirty="0"/>
          </a:p>
        </p:txBody>
      </p:sp>
      <p:sp>
        <p:nvSpPr>
          <p:cNvPr id="3" name="Title 2"/>
          <p:cNvSpPr>
            <a:spLocks noGrp="1"/>
          </p:cNvSpPr>
          <p:nvPr>
            <p:ph type="title"/>
          </p:nvPr>
        </p:nvSpPr>
        <p:spPr/>
        <p:txBody>
          <a:bodyPr>
            <a:normAutofit/>
          </a:bodyPr>
          <a:lstStyle/>
          <a:p>
            <a:r>
              <a:rPr lang="en-CA" sz="5400" b="1" dirty="0" smtClean="0"/>
              <a:t>Who went to the Theatre?</a:t>
            </a:r>
            <a:endParaRPr lang="en-CA" sz="54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CA" sz="7200" b="1" dirty="0"/>
          </a:p>
        </p:txBody>
      </p:sp>
      <p:sp>
        <p:nvSpPr>
          <p:cNvPr id="5" name="Text Placeholder 4"/>
          <p:cNvSpPr>
            <a:spLocks noGrp="1"/>
          </p:cNvSpPr>
          <p:nvPr>
            <p:ph type="body" idx="1"/>
          </p:nvPr>
        </p:nvSpPr>
        <p:spPr/>
        <p:txBody>
          <a:bodyPr/>
          <a:lstStyle/>
          <a:p>
            <a:endParaRPr lang="en-CA"/>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323528" y="404664"/>
            <a:ext cx="4065010" cy="5976664"/>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251520" y="692696"/>
            <a:ext cx="8697046" cy="2239489"/>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1039585" y="1556792"/>
            <a:ext cx="7780887" cy="4938932"/>
          </a:xfrm>
          <a:prstGeom prst="rect">
            <a:avLst/>
          </a:prstGeom>
          <a:noFill/>
          <a:ln w="9525">
            <a:noFill/>
            <a:miter lim="800000"/>
            <a:headEnd/>
            <a:tailEnd/>
          </a:ln>
        </p:spPr>
      </p:pic>
      <p:sp>
        <p:nvSpPr>
          <p:cNvPr id="7" name="Rectangle 6"/>
          <p:cNvSpPr/>
          <p:nvPr/>
        </p:nvSpPr>
        <p:spPr>
          <a:xfrm>
            <a:off x="1087365" y="2967335"/>
            <a:ext cx="6969280" cy="110799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6600" b="1" dirty="0" smtClean="0">
                <a:ln/>
                <a:solidFill>
                  <a:schemeClr val="accent3"/>
                </a:solidFill>
                <a:effectLst>
                  <a:outerShdw blurRad="50800" dist="38100" dir="2700000" algn="tl" rotWithShape="0">
                    <a:prstClr val="black">
                      <a:alpha val="40000"/>
                    </a:prstClr>
                  </a:outerShdw>
                </a:effectLst>
              </a:rPr>
              <a:t>Classical Theatre</a:t>
            </a:r>
            <a:endParaRPr lang="en-US" sz="6600" b="1" cap="none" spc="0" dirty="0">
              <a:ln/>
              <a:solidFill>
                <a:schemeClr val="accent3"/>
              </a:solidFill>
              <a:effectLst>
                <a:outerShdw blurRad="50800" dist="38100" dir="2700000" algn="tl"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from="(-#ppt_w/2)" to="(#ppt_x)" calcmode="lin" valueType="num">
                                      <p:cBhvr>
                                        <p:cTn id="7" dur="600" fill="hold">
                                          <p:stCondLst>
                                            <p:cond delay="0"/>
                                          </p:stCondLst>
                                        </p:cTn>
                                        <p:tgtEl>
                                          <p:spTgt spid="1027"/>
                                        </p:tgtEl>
                                        <p:attrNameLst>
                                          <p:attrName>ppt_x</p:attrName>
                                        </p:attrNameLst>
                                      </p:cBhvr>
                                    </p:anim>
                                    <p:anim from="0" to="-1.0" calcmode="lin" valueType="num">
                                      <p:cBhvr>
                                        <p:cTn id="8" dur="200" decel="50000" autoRev="1" fill="hold">
                                          <p:stCondLst>
                                            <p:cond delay="600"/>
                                          </p:stCondLst>
                                        </p:cTn>
                                        <p:tgtEl>
                                          <p:spTgt spid="1027"/>
                                        </p:tgtEl>
                                        <p:attrNameLst>
                                          <p:attrName>xshear</p:attrName>
                                        </p:attrNameLst>
                                      </p:cBhvr>
                                    </p:anim>
                                    <p:animScale>
                                      <p:cBhvr>
                                        <p:cTn id="9" dur="200" decel="100000" autoRev="1" fill="hold">
                                          <p:stCondLst>
                                            <p:cond delay="600"/>
                                          </p:stCondLst>
                                        </p:cTn>
                                        <p:tgtEl>
                                          <p:spTgt spid="1027"/>
                                        </p:tgtEl>
                                      </p:cBhvr>
                                      <p:from x="100000" y="100000"/>
                                      <p:to x="80000" y="100000"/>
                                    </p:animScale>
                                    <p:anim by="(#ppt_h/3+#ppt_w*0.1)" calcmode="lin" valueType="num">
                                      <p:cBhvr additive="sum">
                                        <p:cTn id="10" dur="200" decel="100000" autoRev="1" fill="hold">
                                          <p:stCondLst>
                                            <p:cond delay="600"/>
                                          </p:stCondLst>
                                        </p:cTn>
                                        <p:tgtEl>
                                          <p:spTgt spid="102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20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02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 calcmode="lin" valueType="num">
                                      <p:cBhvr>
                                        <p:cTn id="24" dur="500" decel="50000" fill="hold">
                                          <p:stCondLst>
                                            <p:cond delay="0"/>
                                          </p:stCondLst>
                                        </p:cTn>
                                        <p:tgtEl>
                                          <p:spTgt spid="7">
                                            <p:txEl>
                                              <p:pRg st="0" end="0"/>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7">
                                            <p:txEl>
                                              <p:pRg st="0" end="0"/>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7">
                                            <p:txEl>
                                              <p:pRg st="0" end="0"/>
                                            </p:txEl>
                                          </p:spTgt>
                                        </p:tgtEl>
                                        <p:attrNameLst>
                                          <p:attrName>ppt_w</p:attrName>
                                        </p:attrNameLst>
                                      </p:cBhvr>
                                      <p:tavLst>
                                        <p:tav tm="0">
                                          <p:val>
                                            <p:strVal val="#ppt_w*.05"/>
                                          </p:val>
                                        </p:tav>
                                        <p:tav tm="100000">
                                          <p:val>
                                            <p:strVal val="#ppt_w"/>
                                          </p:val>
                                        </p:tav>
                                      </p:tavLst>
                                    </p:anim>
                                    <p:anim calcmode="lin" valueType="num">
                                      <p:cBhvr>
                                        <p:cTn id="27" dur="1000" fill="hold"/>
                                        <p:tgtEl>
                                          <p:spTgt spid="7">
                                            <p:txEl>
                                              <p:pRg st="0" end="0"/>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7">
                                            <p:txEl>
                                              <p:pRg st="0" end="0"/>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7">
                                            <p:txEl>
                                              <p:pRg st="0" end="0"/>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7">
                                            <p:txEl>
                                              <p:pRg st="0" end="0"/>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23528" y="332656"/>
            <a:ext cx="2808312" cy="4123113"/>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611560" y="548680"/>
            <a:ext cx="7620000" cy="5038725"/>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1403648" y="2492896"/>
            <a:ext cx="7429500" cy="4000500"/>
          </a:xfrm>
          <a:prstGeom prst="rect">
            <a:avLst/>
          </a:prstGeom>
          <a:noFill/>
          <a:ln w="9525">
            <a:noFill/>
            <a:miter lim="800000"/>
            <a:headEnd/>
            <a:tailEnd/>
          </a:ln>
        </p:spPr>
      </p:pic>
      <p:sp>
        <p:nvSpPr>
          <p:cNvPr id="5" name="Rectangle 4"/>
          <p:cNvSpPr/>
          <p:nvPr/>
        </p:nvSpPr>
        <p:spPr>
          <a:xfrm>
            <a:off x="683568" y="260648"/>
            <a:ext cx="7776864" cy="120032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7200" b="1" cap="none" spc="0" dirty="0" smtClean="0">
                <a:ln/>
                <a:solidFill>
                  <a:schemeClr val="accent3"/>
                </a:solidFill>
                <a:effectLst>
                  <a:outerShdw blurRad="50800" dist="38100" dir="18900000" algn="bl" rotWithShape="0">
                    <a:prstClr val="black">
                      <a:alpha val="40000"/>
                    </a:prstClr>
                  </a:outerShdw>
                </a:effectLst>
              </a:rPr>
              <a:t>Asian Theatre</a:t>
            </a:r>
            <a:endParaRPr lang="en-US" sz="7200" b="1" cap="none" spc="0" dirty="0">
              <a:ln/>
              <a:solidFill>
                <a:schemeClr val="accent3"/>
              </a:solidFill>
              <a:effectLst>
                <a:outerShdw blurRad="50800" dist="38100" dir="18900000" algn="bl"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additive="base">
                                        <p:cTn id="7" dur="500" fill="hold"/>
                                        <p:tgtEl>
                                          <p:spTgt spid="2051"/>
                                        </p:tgtEl>
                                        <p:attrNameLst>
                                          <p:attrName>ppt_x</p:attrName>
                                        </p:attrNameLst>
                                      </p:cBhvr>
                                      <p:tavLst>
                                        <p:tav tm="0">
                                          <p:val>
                                            <p:strVal val="#ppt_x"/>
                                          </p:val>
                                        </p:tav>
                                        <p:tav tm="100000">
                                          <p:val>
                                            <p:strVal val="#ppt_x"/>
                                          </p:val>
                                        </p:tav>
                                      </p:tavLst>
                                    </p:anim>
                                    <p:anim calcmode="lin" valueType="num">
                                      <p:cBhvr additive="base">
                                        <p:cTn id="8"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052"/>
                                        </p:tgtEl>
                                        <p:attrNameLst>
                                          <p:attrName>style.visibility</p:attrName>
                                        </p:attrNameLst>
                                      </p:cBhvr>
                                      <p:to>
                                        <p:strVal val="visible"/>
                                      </p:to>
                                    </p:set>
                                    <p:animEffect transition="in" filter="fade">
                                      <p:cBhvr>
                                        <p:cTn id="13" dur="2000"/>
                                        <p:tgtEl>
                                          <p:spTgt spid="2052"/>
                                        </p:tgtEl>
                                      </p:cBhvr>
                                    </p:animEffect>
                                  </p:childTnLst>
                                </p:cTn>
                              </p:par>
                            </p:childTnLst>
                          </p:cTn>
                        </p:par>
                      </p:childTnLst>
                    </p:cTn>
                  </p:par>
                  <p:par>
                    <p:cTn id="14" fill="hold">
                      <p:stCondLst>
                        <p:cond delay="indefinite"/>
                      </p:stCondLst>
                      <p:childTnLst>
                        <p:par>
                          <p:cTn id="15" fill="hold">
                            <p:stCondLst>
                              <p:cond delay="0"/>
                            </p:stCondLst>
                            <p:childTnLst>
                              <p:par>
                                <p:cTn id="16" presetID="35" presetClass="entr" presetSubtype="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2000"/>
                                        <p:tgtEl>
                                          <p:spTgt spid="5">
                                            <p:txEl>
                                              <p:pRg st="0" end="0"/>
                                            </p:txEl>
                                          </p:spTgt>
                                        </p:tgtEl>
                                      </p:cBhvr>
                                    </p:animEffect>
                                    <p:anim calcmode="lin" valueType="num">
                                      <p:cBhvr>
                                        <p:cTn id="19" dur="2000" fill="hold"/>
                                        <p:tgtEl>
                                          <p:spTgt spid="5">
                                            <p:txEl>
                                              <p:pRg st="0" end="0"/>
                                            </p:txEl>
                                          </p:spTgt>
                                        </p:tgtEl>
                                        <p:attrNameLst>
                                          <p:attrName>style.rotation</p:attrName>
                                        </p:attrNameLst>
                                      </p:cBhvr>
                                      <p:tavLst>
                                        <p:tav tm="0">
                                          <p:val>
                                            <p:fltVal val="720"/>
                                          </p:val>
                                        </p:tav>
                                        <p:tav tm="100000">
                                          <p:val>
                                            <p:fltVal val="0"/>
                                          </p:val>
                                        </p:tav>
                                      </p:tavLst>
                                    </p:anim>
                                    <p:anim calcmode="lin" valueType="num">
                                      <p:cBhvr>
                                        <p:cTn id="20" dur="2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21" dur="2000" fill="hold"/>
                                        <p:tgtEl>
                                          <p:spTgt spid="5">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2123728" y="404664"/>
            <a:ext cx="5029200" cy="5715000"/>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251521" y="2967335"/>
            <a:ext cx="8496944" cy="120032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7200" b="1" cap="none" spc="0" dirty="0" smtClean="0">
                <a:ln/>
                <a:solidFill>
                  <a:schemeClr val="accent3"/>
                </a:solidFill>
                <a:effectLst>
                  <a:outerShdw blurRad="50800" dist="38100" dir="18900000" algn="bl" rotWithShape="0">
                    <a:prstClr val="black">
                      <a:alpha val="40000"/>
                    </a:prstClr>
                  </a:outerShdw>
                </a:effectLst>
              </a:rPr>
              <a:t>Medieval Theatre</a:t>
            </a:r>
            <a:endParaRPr lang="en-US" sz="7200" b="1" cap="none" spc="0" dirty="0">
              <a:ln/>
              <a:solidFill>
                <a:schemeClr val="accent3"/>
              </a:solidFill>
              <a:effectLst>
                <a:outerShdw blurRad="50800" dist="38100" dir="18900000" algn="bl"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323528" y="476672"/>
            <a:ext cx="3162300" cy="5705475"/>
          </a:xfrm>
          <a:prstGeom prst="rect">
            <a:avLst/>
          </a:prstGeom>
          <a:ln>
            <a:noFill/>
          </a:ln>
          <a:effectLst>
            <a:outerShdw blurRad="292100" dist="139700" dir="2700000" algn="tl" rotWithShape="0">
              <a:srgbClr val="333333">
                <a:alpha val="65000"/>
              </a:srgbClr>
            </a:outerShdw>
          </a:effectLst>
        </p:spPr>
      </p:pic>
      <p:pic>
        <p:nvPicPr>
          <p:cNvPr id="6147" name="Picture 3"/>
          <p:cNvPicPr>
            <a:picLocks noChangeAspect="1" noChangeArrowheads="1"/>
          </p:cNvPicPr>
          <p:nvPr/>
        </p:nvPicPr>
        <p:blipFill>
          <a:blip r:embed="rId3" cstate="print"/>
          <a:srcRect/>
          <a:stretch>
            <a:fillRect/>
          </a:stretch>
        </p:blipFill>
        <p:spPr bwMode="auto">
          <a:xfrm>
            <a:off x="1403648" y="476672"/>
            <a:ext cx="7579482" cy="5832648"/>
          </a:xfrm>
          <a:prstGeom prst="rect">
            <a:avLst/>
          </a:prstGeom>
          <a:ln>
            <a:noFill/>
          </a:ln>
          <a:effectLst>
            <a:outerShdw blurRad="292100" dist="139700" dir="2700000" algn="tl" rotWithShape="0">
              <a:srgbClr val="333333">
                <a:alpha val="65000"/>
              </a:srgbClr>
            </a:outerShdw>
          </a:effectLst>
        </p:spPr>
      </p:pic>
      <p:pic>
        <p:nvPicPr>
          <p:cNvPr id="6148" name="Picture 4"/>
          <p:cNvPicPr>
            <a:picLocks noChangeAspect="1" noChangeArrowheads="1"/>
          </p:cNvPicPr>
          <p:nvPr/>
        </p:nvPicPr>
        <p:blipFill>
          <a:blip r:embed="rId4" cstate="print"/>
          <a:srcRect/>
          <a:stretch>
            <a:fillRect/>
          </a:stretch>
        </p:blipFill>
        <p:spPr bwMode="auto">
          <a:xfrm>
            <a:off x="2555776" y="908720"/>
            <a:ext cx="5400600" cy="4683508"/>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251520" y="4797152"/>
            <a:ext cx="8712968"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Masquerade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nodeType="clickEffect">
                                  <p:stCondLst>
                                    <p:cond delay="0"/>
                                  </p:stCondLst>
                                  <p:childTnLst>
                                    <p:set>
                                      <p:cBhvr>
                                        <p:cTn id="12" dur="1" fill="hold">
                                          <p:stCondLst>
                                            <p:cond delay="0"/>
                                          </p:stCondLst>
                                        </p:cTn>
                                        <p:tgtEl>
                                          <p:spTgt spid="6148"/>
                                        </p:tgtEl>
                                        <p:attrNameLst>
                                          <p:attrName>style.visibility</p:attrName>
                                        </p:attrNameLst>
                                      </p:cBhvr>
                                      <p:to>
                                        <p:strVal val="visible"/>
                                      </p:to>
                                    </p:set>
                                    <p:anim from="(-#ppt_w/2)" to="(#ppt_x)" calcmode="lin" valueType="num">
                                      <p:cBhvr>
                                        <p:cTn id="13" dur="600" fill="hold">
                                          <p:stCondLst>
                                            <p:cond delay="0"/>
                                          </p:stCondLst>
                                        </p:cTn>
                                        <p:tgtEl>
                                          <p:spTgt spid="6148"/>
                                        </p:tgtEl>
                                        <p:attrNameLst>
                                          <p:attrName>ppt_x</p:attrName>
                                        </p:attrNameLst>
                                      </p:cBhvr>
                                    </p:anim>
                                    <p:anim from="0" to="-1.0" calcmode="lin" valueType="num">
                                      <p:cBhvr>
                                        <p:cTn id="14" dur="200" decel="50000" autoRev="1" fill="hold">
                                          <p:stCondLst>
                                            <p:cond delay="600"/>
                                          </p:stCondLst>
                                        </p:cTn>
                                        <p:tgtEl>
                                          <p:spTgt spid="6148"/>
                                        </p:tgtEl>
                                        <p:attrNameLst>
                                          <p:attrName>xshear</p:attrName>
                                        </p:attrNameLst>
                                      </p:cBhvr>
                                    </p:anim>
                                    <p:animScale>
                                      <p:cBhvr>
                                        <p:cTn id="15" dur="200" decel="100000" autoRev="1" fill="hold">
                                          <p:stCondLst>
                                            <p:cond delay="600"/>
                                          </p:stCondLst>
                                        </p:cTn>
                                        <p:tgtEl>
                                          <p:spTgt spid="6148"/>
                                        </p:tgtEl>
                                      </p:cBhvr>
                                      <p:from x="100000" y="100000"/>
                                      <p:to x="80000" y="100000"/>
                                    </p:animScale>
                                    <p:anim by="(#ppt_h/3+#ppt_w*0.1)" calcmode="lin" valueType="num">
                                      <p:cBhvr additive="sum">
                                        <p:cTn id="16" dur="200" decel="100000" autoRev="1" fill="hold">
                                          <p:stCondLst>
                                            <p:cond delay="600"/>
                                          </p:stCondLst>
                                        </p:cTn>
                                        <p:tgtEl>
                                          <p:spTgt spid="6148"/>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58" presetClass="entr" presetSubtype="0" accel="100000"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p:cTn id="21" dur="500" fill="hold"/>
                                        <p:tgtEl>
                                          <p:spTgt spid="5">
                                            <p:txEl>
                                              <p:pRg st="0" end="0"/>
                                            </p:txEl>
                                          </p:spTgt>
                                        </p:tgtEl>
                                        <p:attrNameLst>
                                          <p:attrName>ppt_w</p:attrName>
                                        </p:attrNameLst>
                                      </p:cBhvr>
                                      <p:tavLst>
                                        <p:tav tm="0">
                                          <p:val>
                                            <p:strVal val="#ppt_w*2.5"/>
                                          </p:val>
                                        </p:tav>
                                        <p:tav tm="100000">
                                          <p:val>
                                            <p:strVal val="#ppt_w"/>
                                          </p:val>
                                        </p:tav>
                                      </p:tavLst>
                                    </p:anim>
                                    <p:anim calcmode="lin" valueType="num">
                                      <p:cBhvr>
                                        <p:cTn id="22" dur="500" fill="hold"/>
                                        <p:tgtEl>
                                          <p:spTgt spid="5">
                                            <p:txEl>
                                              <p:pRg st="0" end="0"/>
                                            </p:txEl>
                                          </p:spTgt>
                                        </p:tgtEl>
                                        <p:attrNameLst>
                                          <p:attrName>ppt_h</p:attrName>
                                        </p:attrNameLst>
                                      </p:cBhvr>
                                      <p:tavLst>
                                        <p:tav tm="0">
                                          <p:val>
                                            <p:strVal val="#ppt_h*0.01"/>
                                          </p:val>
                                        </p:tav>
                                        <p:tav tm="100000">
                                          <p:val>
                                            <p:strVal val="#ppt_h"/>
                                          </p:val>
                                        </p:tav>
                                      </p:tavLst>
                                    </p:anim>
                                    <p:anim calcmode="lin" valueType="num">
                                      <p:cBhvr>
                                        <p:cTn id="2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5">
                                            <p:txEl>
                                              <p:pRg st="0" end="0"/>
                                            </p:txEl>
                                          </p:spTgt>
                                        </p:tgtEl>
                                        <p:attrNameLst>
                                          <p:attrName>ppt_y</p:attrName>
                                        </p:attrNameLst>
                                      </p:cBhvr>
                                      <p:tavLst>
                                        <p:tav tm="0">
                                          <p:val>
                                            <p:strVal val="#ppt_h+1"/>
                                          </p:val>
                                        </p:tav>
                                        <p:tav tm="100000">
                                          <p:val>
                                            <p:strVal val="#ppt_y"/>
                                          </p:val>
                                        </p:tav>
                                      </p:tavLst>
                                    </p:anim>
                                    <p:animEffect transition="in" filter="fade">
                                      <p:cBhvr>
                                        <p:cTn id="2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395536" y="332656"/>
            <a:ext cx="4362450" cy="5715000"/>
          </a:xfrm>
          <a:prstGeom prst="rect">
            <a:avLst/>
          </a:prstGeom>
          <a:ln>
            <a:noFill/>
          </a:ln>
          <a:effectLst>
            <a:outerShdw blurRad="292100" dist="139700" dir="2700000" algn="tl" rotWithShape="0">
              <a:srgbClr val="333333">
                <a:alpha val="65000"/>
              </a:srgbClr>
            </a:outerShdw>
          </a:effectLst>
        </p:spPr>
      </p:pic>
      <p:pic>
        <p:nvPicPr>
          <p:cNvPr id="4099" name="Picture 3"/>
          <p:cNvPicPr>
            <a:picLocks noChangeAspect="1" noChangeArrowheads="1"/>
          </p:cNvPicPr>
          <p:nvPr/>
        </p:nvPicPr>
        <p:blipFill>
          <a:blip r:embed="rId3" cstate="print"/>
          <a:srcRect/>
          <a:stretch>
            <a:fillRect/>
          </a:stretch>
        </p:blipFill>
        <p:spPr bwMode="auto">
          <a:xfrm>
            <a:off x="3995936" y="404664"/>
            <a:ext cx="4762500" cy="5715000"/>
          </a:xfrm>
          <a:prstGeom prst="rect">
            <a:avLst/>
          </a:prstGeom>
          <a:noFill/>
          <a:ln w="9525">
            <a:noFill/>
            <a:miter lim="800000"/>
            <a:headEnd/>
            <a:tailEnd/>
          </a:ln>
        </p:spPr>
      </p:pic>
      <p:sp>
        <p:nvSpPr>
          <p:cNvPr id="4" name="Rectangle 3"/>
          <p:cNvSpPr/>
          <p:nvPr/>
        </p:nvSpPr>
        <p:spPr>
          <a:xfrm>
            <a:off x="251520" y="2967335"/>
            <a:ext cx="8496944" cy="175432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English Renaissance Theatre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u="sng" dirty="0" smtClean="0"/>
              <a:t>When did Theatre as we in the West know it, really get started?</a:t>
            </a:r>
          </a:p>
          <a:p>
            <a:pPr lvl="2"/>
            <a:r>
              <a:rPr lang="en-CA" dirty="0" smtClean="0"/>
              <a:t>English Renaissance Theatre – 1600’s</a:t>
            </a:r>
          </a:p>
          <a:p>
            <a:endParaRPr lang="en-CA" dirty="0" smtClean="0"/>
          </a:p>
          <a:p>
            <a:r>
              <a:rPr lang="en-CA" u="sng" dirty="0" smtClean="0"/>
              <a:t>What made this particular period so interesting?</a:t>
            </a:r>
          </a:p>
          <a:p>
            <a:pPr lvl="2"/>
            <a:r>
              <a:rPr lang="en-CA" dirty="0" smtClean="0"/>
              <a:t>First time theatre was not restricted to the court</a:t>
            </a:r>
          </a:p>
          <a:p>
            <a:pPr lvl="2"/>
            <a:r>
              <a:rPr lang="en-CA" dirty="0" smtClean="0"/>
              <a:t>People of all social classes mixing</a:t>
            </a:r>
          </a:p>
          <a:p>
            <a:pPr lvl="2"/>
            <a:r>
              <a:rPr lang="en-CA" dirty="0" smtClean="0"/>
              <a:t>The idea of meeting in public – and being SEEN in public</a:t>
            </a:r>
          </a:p>
          <a:p>
            <a:pPr lvl="2"/>
            <a:r>
              <a:rPr lang="en-CA" dirty="0" smtClean="0"/>
              <a:t>Sharing stories</a:t>
            </a:r>
          </a:p>
          <a:p>
            <a:pPr lvl="2"/>
            <a:r>
              <a:rPr lang="en-CA" dirty="0" smtClean="0"/>
              <a:t>EVERYONE attended </a:t>
            </a:r>
          </a:p>
          <a:p>
            <a:endParaRPr lang="en-CA" dirty="0" smtClean="0"/>
          </a:p>
          <a:p>
            <a:endParaRPr lang="en-CA" dirty="0" smtClean="0"/>
          </a:p>
          <a:p>
            <a:endParaRPr lang="en-CA" dirty="0"/>
          </a:p>
        </p:txBody>
      </p:sp>
      <p:sp>
        <p:nvSpPr>
          <p:cNvPr id="3" name="Title 2"/>
          <p:cNvSpPr>
            <a:spLocks noGrp="1"/>
          </p:cNvSpPr>
          <p:nvPr>
            <p:ph type="title"/>
          </p:nvPr>
        </p:nvSpPr>
        <p:spPr/>
        <p:txBody>
          <a:bodyPr>
            <a:normAutofit fontScale="90000"/>
          </a:bodyPr>
          <a:lstStyle/>
          <a:p>
            <a:r>
              <a:rPr lang="en-CA" sz="5400" b="1" dirty="0" smtClean="0"/>
              <a:t>What do you already know?</a:t>
            </a:r>
            <a:endParaRPr lang="en-CA" sz="5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CA" u="sng" dirty="0" smtClean="0"/>
              <a:t>Why do people continue to study theatre from this time?</a:t>
            </a:r>
          </a:p>
          <a:p>
            <a:pPr lvl="2"/>
            <a:r>
              <a:rPr lang="en-CA" dirty="0" smtClean="0"/>
              <a:t>Many reoccurring themes</a:t>
            </a:r>
          </a:p>
          <a:p>
            <a:pPr lvl="2"/>
            <a:r>
              <a:rPr lang="en-CA" dirty="0" smtClean="0"/>
              <a:t>A good story is a good story</a:t>
            </a:r>
          </a:p>
          <a:p>
            <a:pPr lvl="2"/>
            <a:r>
              <a:rPr lang="en-CA" dirty="0" smtClean="0"/>
              <a:t>The Renaissance of literary ideas like Tragedy and Comedy</a:t>
            </a:r>
          </a:p>
          <a:p>
            <a:pPr lvl="2"/>
            <a:endParaRPr lang="en-CA" dirty="0" smtClean="0"/>
          </a:p>
          <a:p>
            <a:r>
              <a:rPr lang="en-CA" u="sng" dirty="0" smtClean="0"/>
              <a:t>With things like film, why is the theatre still such a powerful form for story-telling?</a:t>
            </a:r>
          </a:p>
          <a:p>
            <a:pPr lvl="2"/>
            <a:r>
              <a:rPr lang="en-CA" dirty="0" smtClean="0"/>
              <a:t>It is different when it is done in person</a:t>
            </a:r>
          </a:p>
          <a:p>
            <a:pPr lvl="2"/>
            <a:r>
              <a:rPr lang="en-CA" dirty="0" smtClean="0"/>
              <a:t>A good play FEELS, SOUNDS and LOOKS very different then a good movie</a:t>
            </a:r>
          </a:p>
          <a:p>
            <a:pPr lvl="2"/>
            <a:r>
              <a:rPr lang="en-CA" dirty="0" smtClean="0"/>
              <a:t>A play has very different THEATRICAL ELEMENTS</a:t>
            </a:r>
          </a:p>
          <a:p>
            <a:pPr lvl="2"/>
            <a:endParaRPr lang="en-CA" dirty="0" smtClean="0"/>
          </a:p>
          <a:p>
            <a:pPr>
              <a:buNone/>
            </a:pPr>
            <a:endParaRPr lang="en-CA" dirty="0" smtClean="0"/>
          </a:p>
        </p:txBody>
      </p:sp>
      <p:sp>
        <p:nvSpPr>
          <p:cNvPr id="3" name="Title 2"/>
          <p:cNvSpPr>
            <a:spLocks noGrp="1"/>
          </p:cNvSpPr>
          <p:nvPr>
            <p:ph type="title"/>
          </p:nvPr>
        </p:nvSpPr>
        <p:spPr/>
        <p:txBody>
          <a:bodyPr>
            <a:normAutofit/>
          </a:bodyPr>
          <a:lstStyle/>
          <a:p>
            <a:r>
              <a:rPr lang="en-CA" sz="5400" dirty="0" smtClean="0"/>
              <a:t>What do you already know?</a:t>
            </a:r>
            <a:endParaRPr lang="en-CA" sz="5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6111240" cy="6858000"/>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177517" y="404664"/>
            <a:ext cx="8966483" cy="6021288"/>
          </a:xfrm>
          <a:prstGeom prst="rect">
            <a:avLst/>
          </a:prstGeom>
          <a:noFill/>
          <a:ln w="9525">
            <a:noFill/>
            <a:miter lim="800000"/>
            <a:headEnd/>
            <a:tailEnd/>
          </a:ln>
        </p:spPr>
      </p:pic>
      <p:sp>
        <p:nvSpPr>
          <p:cNvPr id="6" name="TextBox 5"/>
          <p:cNvSpPr txBox="1"/>
          <p:nvPr/>
        </p:nvSpPr>
        <p:spPr>
          <a:xfrm>
            <a:off x="611560" y="5373216"/>
            <a:ext cx="8064896" cy="461665"/>
          </a:xfrm>
          <a:prstGeom prst="rect">
            <a:avLst/>
          </a:prstGeom>
          <a:noFill/>
        </p:spPr>
        <p:txBody>
          <a:bodyPr wrap="square" rtlCol="0">
            <a:spAutoFit/>
          </a:bodyPr>
          <a:lstStyle/>
          <a:p>
            <a:pPr algn="ctr"/>
            <a:r>
              <a:rPr lang="en-CA" sz="2400" b="1" dirty="0" smtClean="0">
                <a:hlinkClick r:id="rId4"/>
              </a:rPr>
              <a:t>http://www.shakespeares-globe.org/virtualtour/</a:t>
            </a:r>
            <a:endParaRPr lang="en-CA"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ppt_x"/>
                                          </p:val>
                                        </p:tav>
                                        <p:tav tm="100000">
                                          <p:val>
                                            <p:strVal val="#ppt_x"/>
                                          </p:val>
                                        </p:tav>
                                      </p:tavLst>
                                    </p:anim>
                                    <p:anim calcmode="lin" valueType="num">
                                      <p:cBhvr additive="base">
                                        <p:cTn id="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5"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16"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190</TotalTime>
  <Words>503</Words>
  <Application>Microsoft Office PowerPoint</Application>
  <PresentationFormat>On-screen Show (4:3)</PresentationFormat>
  <Paragraphs>62</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Paper</vt:lpstr>
      <vt:lpstr>Welcome to the Theatre</vt:lpstr>
      <vt:lpstr>Slide 2</vt:lpstr>
      <vt:lpstr>Slide 3</vt:lpstr>
      <vt:lpstr>Slide 4</vt:lpstr>
      <vt:lpstr>Slide 5</vt:lpstr>
      <vt:lpstr>Slide 6</vt:lpstr>
      <vt:lpstr>What do you already know?</vt:lpstr>
      <vt:lpstr>What do you already know?</vt:lpstr>
      <vt:lpstr>Slide 9</vt:lpstr>
      <vt:lpstr>Slide 10</vt:lpstr>
      <vt:lpstr>The Conspiracy Theory!</vt:lpstr>
      <vt:lpstr>What’s the big deal about Willy?</vt:lpstr>
      <vt:lpstr>Your First Activity…</vt:lpstr>
      <vt:lpstr>Get a blank sheet of paper…</vt:lpstr>
      <vt:lpstr>The Playgoers…</vt:lpstr>
      <vt:lpstr>The Box Office</vt:lpstr>
      <vt:lpstr>Who went to the Theatre?</vt:lpstr>
      <vt:lpstr>Slide 18</vt:lpstr>
    </vt:vector>
  </TitlesOfParts>
  <Company>CSEM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Theatre</dc:title>
  <dc:creator>LMAC</dc:creator>
  <cp:lastModifiedBy>LMAC</cp:lastModifiedBy>
  <cp:revision>9</cp:revision>
  <dcterms:created xsi:type="dcterms:W3CDTF">2011-01-25T02:14:56Z</dcterms:created>
  <dcterms:modified xsi:type="dcterms:W3CDTF">2011-01-26T18:18:18Z</dcterms:modified>
</cp:coreProperties>
</file>